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handoutMasterIdLst>
    <p:handoutMasterId r:id="rId51"/>
  </p:handoutMasterIdLst>
  <p:sldIdLst>
    <p:sldId id="256" r:id="rId3"/>
    <p:sldId id="400" r:id="rId4"/>
    <p:sldId id="401" r:id="rId5"/>
    <p:sldId id="402" r:id="rId6"/>
    <p:sldId id="328" r:id="rId7"/>
    <p:sldId id="330" r:id="rId8"/>
    <p:sldId id="324" r:id="rId9"/>
    <p:sldId id="327" r:id="rId10"/>
    <p:sldId id="329" r:id="rId11"/>
    <p:sldId id="403" r:id="rId12"/>
    <p:sldId id="323" r:id="rId13"/>
    <p:sldId id="357" r:id="rId14"/>
    <p:sldId id="359" r:id="rId15"/>
    <p:sldId id="404" r:id="rId16"/>
    <p:sldId id="361" r:id="rId17"/>
    <p:sldId id="362" r:id="rId18"/>
    <p:sldId id="363" r:id="rId19"/>
    <p:sldId id="356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406" r:id="rId30"/>
    <p:sldId id="407" r:id="rId31"/>
    <p:sldId id="408" r:id="rId32"/>
    <p:sldId id="374" r:id="rId33"/>
    <p:sldId id="375" r:id="rId34"/>
    <p:sldId id="376" r:id="rId35"/>
    <p:sldId id="379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388" r:id="rId46"/>
    <p:sldId id="393" r:id="rId47"/>
    <p:sldId id="418" r:id="rId48"/>
    <p:sldId id="39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87471" autoAdjust="0"/>
  </p:normalViewPr>
  <p:slideViewPr>
    <p:cSldViewPr>
      <p:cViewPr varScale="1">
        <p:scale>
          <a:sx n="59" d="100"/>
          <a:sy n="59" d="100"/>
        </p:scale>
        <p:origin x="-90" y="-9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DE2FF-F056-40B4-8274-2BD4EEC51DF4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80865-DBE5-4229-BCFD-3D804E47B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66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6F422-1245-4A2D-AF23-852F2E2CA46C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Meaning of heritability&amp;</a:t>
            </a:r>
            <a:r>
              <a:rPr lang="en-US" altLang="ko-KR" baseline="0" dirty="0" smtClean="0"/>
              <a:t> its use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5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proband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refers to instances when family members are brought into a study as a result of other family members already enrolled in the study.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73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the threshold for disease is reduced by 0.051 at the liability scale if age increases by 1.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9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950441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988840"/>
            <a:ext cx="10972800" cy="4425355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-3823"/>
            <a:ext cx="6080223" cy="77235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6080223" y="0"/>
            <a:ext cx="6116400" cy="77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204864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Heritability Estimation of Dichotomous phenotypes </a:t>
            </a:r>
            <a:b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Using a Liability Threshold Model on Ascertained Family-based Samples</a:t>
            </a:r>
            <a:endParaRPr lang="ko-KR" altLang="en-US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b="1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</a:t>
            </a:r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l"/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23, 2019</a:t>
            </a:r>
            <a:endParaRPr lang="en-US" altLang="ko-KR" sz="2400" b="1" dirty="0" smtClean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625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Statistical Genetics and Network Science Meeting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Ascertainment bias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Family-based samples are typically analyzed using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these studies, an estimate of the proportion of relatives with the disease will be inflated than population prevalence.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GCTA adjusts estimated </a:t>
            </a:r>
            <a:r>
              <a:rPr lang="en-US" altLang="ko-KR" dirty="0" smtClean="0"/>
              <a:t>heritability by </a:t>
            </a:r>
            <a:r>
              <a:rPr lang="en-US" altLang="ko-KR" dirty="0"/>
              <a:t>assuming that the level of ascertainment bias is same among </a:t>
            </a:r>
            <a:r>
              <a:rPr lang="en-US" altLang="ko-KR" dirty="0" smtClean="0"/>
              <a:t>individuals.</a:t>
            </a:r>
          </a:p>
          <a:p>
            <a:r>
              <a:rPr lang="en-US" altLang="ko-KR" dirty="0" smtClean="0"/>
              <a:t>However</a:t>
            </a:r>
            <a:r>
              <a:rPr lang="en-US" altLang="ko-KR" dirty="0"/>
              <a:t>, families are ascertained with </a:t>
            </a:r>
            <a:r>
              <a:rPr lang="en-US" altLang="ko-KR" dirty="0" err="1"/>
              <a:t>probands</a:t>
            </a:r>
            <a:r>
              <a:rPr lang="en-US" altLang="ko-KR" dirty="0"/>
              <a:t> and the effect of ascertainment bias is heterogeneous according to familial </a:t>
            </a:r>
            <a:r>
              <a:rPr lang="en-US" altLang="ko-KR" dirty="0" smtClean="0"/>
              <a:t>relationship.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50" y="3212976"/>
            <a:ext cx="6129512" cy="119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8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Purpose </a:t>
            </a:r>
            <a:r>
              <a:rPr lang="en-US" altLang="ko-KR" dirty="0" smtClean="0"/>
              <a:t>of </a:t>
            </a:r>
            <a:r>
              <a:rPr lang="en-US" altLang="ko-KR" dirty="0" smtClean="0"/>
              <a:t>This Study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b="1" dirty="0" smtClean="0"/>
              <a:t>The </a:t>
            </a:r>
            <a:r>
              <a:rPr lang="en-US" altLang="ko-KR" sz="2800" b="1" dirty="0" smtClean="0"/>
              <a:t>proposed method could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 smtClean="0"/>
              <a:t>jointly </a:t>
            </a:r>
            <a:r>
              <a:rPr lang="en-US" altLang="ko-KR" sz="2400" dirty="0" smtClean="0"/>
              <a:t>estimate maximum likelihood estimators for heritability and coefficients of covariates simultaneously 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 smtClean="0"/>
              <a:t>adjust ascertainment bias by maximizing the conditional likelihood of disease statuses of </a:t>
            </a:r>
            <a:r>
              <a:rPr lang="en-US" altLang="ko-KR" sz="2400" dirty="0" err="1" smtClean="0"/>
              <a:t>probands</a:t>
            </a:r>
            <a:r>
              <a:rPr lang="en-US" altLang="ko-KR" sz="2400" dirty="0" smtClean="0"/>
              <a:t> via a conditional EM algorithm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 smtClean="0"/>
              <a:t>perform </a:t>
            </a:r>
            <a:r>
              <a:rPr lang="en-US" altLang="ko-KR" sz="2400" dirty="0" smtClean="0"/>
              <a:t>statistical testing using conditional expected score test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i</a:t>
                </a:r>
                <a:r>
                  <a:rPr lang="en-US" altLang="ko-KR" dirty="0" smtClean="0"/>
                  <a:t> : family,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= </a:t>
                </a:r>
                <a:r>
                  <a:rPr lang="en-US" altLang="ko-KR" dirty="0" smtClean="0"/>
                  <a:t>1, ... ,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n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: individual, </a:t>
                </a:r>
                <a:r>
                  <a:rPr lang="en-US" altLang="ko-KR" i="1" dirty="0" smtClean="0"/>
                  <a:t> j</a:t>
                </a:r>
                <a:r>
                  <a:rPr lang="en-US" altLang="ko-KR" dirty="0" smtClean="0"/>
                  <a:t> = 1, ... , </a:t>
                </a:r>
                <a:r>
                  <a:rPr lang="en-US" altLang="ko-KR" i="1" dirty="0" err="1" smtClean="0"/>
                  <a:t>n</a:t>
                </a:r>
                <a:r>
                  <a:rPr lang="en-US" altLang="ko-KR" i="1" baseline="-25000" dirty="0" err="1" smtClean="0"/>
                  <a:t>i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𝑁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/>
              </a:p>
              <a:p>
                <a:r>
                  <a:rPr lang="en-US" altLang="ko-KR" b="1" dirty="0" err="1" smtClean="0"/>
                  <a:t>X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environmental </a:t>
                </a:r>
                <a:r>
                  <a:rPr lang="en-US" altLang="ko-KR" dirty="0" smtClean="0"/>
                  <a:t>effects </a:t>
                </a:r>
                <a:r>
                  <a:rPr lang="en-US" altLang="ko-KR" dirty="0" smtClean="0"/>
                  <a:t>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family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 err="1" smtClean="0"/>
                  <a:t>U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i="1" dirty="0" smtClean="0"/>
                  <a:t> </a:t>
                </a:r>
                <a:r>
                  <a:rPr lang="en-US" altLang="ko-KR" dirty="0" smtClean="0"/>
                  <a:t>: random effect including polygenic effect and random effect for subject </a:t>
                </a:r>
                <a:r>
                  <a:rPr lang="en-US" altLang="ko-KR" i="1" dirty="0" smtClean="0"/>
                  <a:t>j </a:t>
                </a:r>
                <a:r>
                  <a:rPr lang="en-US" altLang="ko-KR" dirty="0" smtClean="0"/>
                  <a:t>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dirty="0" smtClean="0"/>
                  <a:t> </a:t>
                </a:r>
              </a:p>
              <a:p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liability 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</a:t>
                </a:r>
                <a:r>
                  <a:rPr lang="en-US" altLang="ko-KR" dirty="0" err="1" smtClean="0"/>
                  <a:t>famliy</a:t>
                </a:r>
                <a:r>
                  <a:rPr lang="en-US" altLang="ko-KR" dirty="0" smtClean="0"/>
                  <a:t> </a:t>
                </a:r>
                <a:r>
                  <a:rPr lang="en-US" altLang="ko-KR" i="1" dirty="0" err="1"/>
                  <a:t>i</a:t>
                </a:r>
                <a:endParaRPr lang="en-US" altLang="ko-KR" i="1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58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1503"/>
            <a:ext cx="11167856" cy="149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 smtClean="0"/>
                  <a:t>Once </a:t>
                </a:r>
                <a:r>
                  <a:rPr lang="en-US" altLang="ko-KR" i="1" dirty="0" err="1" smtClean="0"/>
                  <a:t>Y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which are the lower and upper bound of </a:t>
                </a:r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respectively. 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ko-KR" dirty="0"/>
              </a:p>
              <a:p>
                <a:endParaRPr lang="en-US" altLang="ko-KR" dirty="0" smtClean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Vector 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/>
          <a:stretch/>
        </p:blipFill>
        <p:spPr bwMode="auto">
          <a:xfrm>
            <a:off x="674980" y="2833156"/>
            <a:ext cx="10889396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509120"/>
            <a:ext cx="9169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24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Under the polygenic model with additivity of genetic effects across loci and LE among loci, we can get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𝑒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are the variance of additive and environmental effects in the population.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the kinship coefficient matrix multiplied by </a:t>
                </a:r>
                <a:r>
                  <a:rPr lang="en-US" altLang="ko-KR" dirty="0" smtClean="0"/>
                  <a:t>two.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420888"/>
            <a:ext cx="428625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581128"/>
            <a:ext cx="2547938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7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Heritability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sz="1050" dirty="0" smtClean="0"/>
              </a:p>
              <a:p>
                <a:r>
                  <a:rPr lang="en-US" altLang="ko-KR" dirty="0" smtClean="0"/>
                  <a:t>If </a:t>
                </a:r>
                <a:r>
                  <a:rPr lang="en-US" altLang="ko-KR" dirty="0" smtClean="0"/>
                  <a:t>we assumed that the sum of additive and environmental variances is equal to one, then</a:t>
                </a:r>
              </a:p>
              <a:p>
                <a:endParaRPr lang="en-US" altLang="ko-KR" dirty="0" smtClean="0"/>
              </a:p>
              <a:p>
                <a:endParaRPr lang="en-US" altLang="ko-KR" sz="1050" dirty="0" smtClean="0"/>
              </a:p>
              <a:p>
                <a:r>
                  <a:rPr lang="en-US" altLang="ko-KR" dirty="0" smtClean="0"/>
                  <a:t>Finally, the liability vector </a:t>
                </a:r>
                <a:r>
                  <a:rPr lang="en-US" altLang="ko-KR" b="1" dirty="0" smtClean="0"/>
                  <a:t>L</a:t>
                </a:r>
                <a:r>
                  <a:rPr lang="en-US" altLang="ko-KR" dirty="0" smtClean="0"/>
                  <a:t> follows multivariate normal distribution with mean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 smtClean="0"/>
                  <a:t>and variance-covariance matrix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ko-KR" dirty="0" smtClean="0"/>
                  <a:t> which are block diagonal matrix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5"/>
          <a:stretch/>
        </p:blipFill>
        <p:spPr bwMode="auto">
          <a:xfrm>
            <a:off x="5373613" y="2276872"/>
            <a:ext cx="149213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3755398"/>
            <a:ext cx="35179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 algorithm (</a:t>
            </a:r>
            <a:r>
              <a:rPr lang="en-US" altLang="ko-KR" dirty="0" err="1"/>
              <a:t>Dempster</a:t>
            </a:r>
            <a:r>
              <a:rPr lang="en-US" altLang="ko-KR" dirty="0"/>
              <a:t> et al., 1977)</a:t>
            </a:r>
            <a:br>
              <a:rPr lang="en-US" altLang="ko-KR" dirty="0"/>
            </a:br>
            <a:r>
              <a:rPr lang="en-US" altLang="ko-KR" dirty="0"/>
              <a:t>: an </a:t>
            </a:r>
            <a:r>
              <a:rPr lang="en-US" altLang="ko-KR" dirty="0">
                <a:solidFill>
                  <a:srgbClr val="C00000"/>
                </a:solidFill>
              </a:rPr>
              <a:t>iterative method</a:t>
            </a:r>
            <a:r>
              <a:rPr lang="en-US" altLang="ko-KR" dirty="0"/>
              <a:t> to find </a:t>
            </a:r>
            <a:r>
              <a:rPr lang="en-US" altLang="ko-KR" dirty="0">
                <a:solidFill>
                  <a:srgbClr val="C00000"/>
                </a:solidFill>
              </a:rPr>
              <a:t>maximum likelihood estimates </a:t>
            </a:r>
            <a:r>
              <a:rPr lang="en-US" altLang="ko-KR" dirty="0"/>
              <a:t>of parameters in statistical models, where the model depends on </a:t>
            </a:r>
            <a:r>
              <a:rPr lang="en-US" altLang="ko-KR" dirty="0">
                <a:solidFill>
                  <a:srgbClr val="C00000"/>
                </a:solidFill>
              </a:rPr>
              <a:t>unobserved latent variables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1012" y="3406348"/>
            <a:ext cx="9761531" cy="30469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Procedure</a:t>
            </a:r>
            <a:endParaRPr lang="en-US" altLang="ko-KR" b="1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Define complete data consisting of observed variable &amp; unobserved (missing, latent) variable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Obtain the joint log likelihood function of observed and unobserved variables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Take conditional expectation given observed variable to the joint log likelihood function </a:t>
            </a:r>
            <a:br>
              <a:rPr lang="en-US" altLang="ko-KR" dirty="0" smtClean="0">
                <a:latin typeface="Calibri" panose="020F0502020204030204" pitchFamily="34" charset="0"/>
              </a:rPr>
            </a:br>
            <a:r>
              <a:rPr lang="en-US" altLang="ko-KR" dirty="0" smtClean="0">
                <a:latin typeface="Calibri" panose="020F0502020204030204" pitchFamily="34" charset="0"/>
              </a:rPr>
              <a:t>and denote it as </a:t>
            </a:r>
            <a:r>
              <a:rPr lang="en-US" altLang="ko-KR" i="1" dirty="0" smtClean="0">
                <a:latin typeface="Calibri" panose="020F0502020204030204" pitchFamily="34" charset="0"/>
              </a:rPr>
              <a:t>Q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Calculate maximizer of Q with respect to the parameter of interest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Update Step 3, 4 and iterate until convergence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00286" y="3751796"/>
            <a:ext cx="5372178" cy="546880"/>
            <a:chOff x="2296166" y="3573016"/>
            <a:chExt cx="5372178" cy="546880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3573016"/>
              <a:ext cx="1893385" cy="369332"/>
              <a:chOff x="3059832" y="3573016"/>
              <a:chExt cx="189338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직선 연결선 6"/>
            <p:cNvCxnSpPr/>
            <p:nvPr/>
          </p:nvCxnSpPr>
          <p:spPr>
            <a:xfrm>
              <a:off x="2296166" y="4119896"/>
              <a:ext cx="174259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272523" y="4119896"/>
              <a:ext cx="33958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blipFill rotWithShape="1"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5771583" y="5926628"/>
            <a:ext cx="2079393" cy="369332"/>
            <a:chOff x="5804975" y="5481806"/>
            <a:chExt cx="2079393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804975" y="5517232"/>
              <a:ext cx="207939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 smtClean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ko-KR" sz="1400" dirty="0" smtClean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𝛃</m:t>
                      </m:r>
                    </m:oMath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 smtClean="0"/>
                  <a:t>, then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93305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E-step of the EM algorithm</a:t>
                </a:r>
              </a:p>
              <a:p>
                <a:pPr lvl="1"/>
                <a:r>
                  <a:rPr lang="en-US" altLang="ko-KR" sz="2400" dirty="0" smtClean="0"/>
                  <a:t>If we assumed that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 has been performed, the conditional expectation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 smtClean="0"/>
                  <a:t>  will be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/>
          <a:stretch/>
        </p:blipFill>
        <p:spPr bwMode="auto">
          <a:xfrm>
            <a:off x="508896" y="3332172"/>
            <a:ext cx="10555655" cy="132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437112"/>
            <a:ext cx="11167856" cy="7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34" y="1772816"/>
            <a:ext cx="7400177" cy="459633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17994" y="1825302"/>
            <a:ext cx="0" cy="4368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6106" y="5517232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Height</a:t>
            </a:r>
            <a:endParaRPr lang="ko-KR" altLang="en-US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60" y="1889823"/>
            <a:ext cx="7400177" cy="459633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7994" y="2184612"/>
            <a:ext cx="705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29246" y="2285256"/>
            <a:ext cx="4741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7994" y="2498204"/>
            <a:ext cx="38164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429246" y="2611200"/>
            <a:ext cx="286906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73113" y="2150764"/>
            <a:ext cx="0" cy="4788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66106" y="2145637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Variation</a:t>
            </a:r>
            <a:endParaRPr lang="en-US" altLang="ko-KR" sz="1400" b="1" dirty="0"/>
          </a:p>
          <a:p>
            <a:r>
              <a:rPr lang="en-US" altLang="ko-KR" sz="1400" b="1" dirty="0" smtClean="0"/>
              <a:t>in height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95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We maximize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with respect to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The partial derivative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endParaRPr lang="en-US" altLang="ko-KR" sz="2400" b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54763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730116"/>
            <a:ext cx="11167856" cy="114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Unfortunately, there is no  closed form of the root which satisfies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ko-KR" altLang="ko-K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In this process, we need a numerical algorithm to find root.</a:t>
                </a:r>
              </a:p>
              <a:p>
                <a:pPr lvl="1"/>
                <a:r>
                  <a:rPr lang="en-US" altLang="ko-KR" sz="2400" dirty="0" smtClean="0"/>
                  <a:t>Newton-Raphson algorithm (Atkinson 2008) was utilized here.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After obtaining the maximizer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in maximization step, we updated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ko-KR" dirty="0"/>
                  <a:t> and repeat EM steps until convergence.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multiplier and </a:t>
                </a:r>
                <a:r>
                  <a:rPr lang="en-US" altLang="ko-KR" dirty="0" err="1" smtClean="0"/>
                  <a:t>Karush</a:t>
                </a:r>
                <a:r>
                  <a:rPr lang="en-US" altLang="ko-KR" dirty="0" smtClean="0"/>
                  <a:t>-Kuhn-Tucker (KKT) condition</a:t>
                </a:r>
              </a:p>
              <a:p>
                <a:pPr lvl="1"/>
                <a:r>
                  <a:rPr lang="en-US" altLang="ko-KR" sz="2400" dirty="0"/>
                  <a:t>Unlike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dirty="0"/>
                  <a:t>, the parameter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is restricted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:0≤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 smtClean="0"/>
                  <a:t>In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iteration, the objective function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𝛉</m:t>
                    </m:r>
                  </m:oMath>
                </a14:m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4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sz="2400" dirty="0"/>
                  <a:t> subject to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ko-KR" sz="2400" dirty="0" smtClean="0"/>
                  <a:t>.</a:t>
                </a:r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Changing the constraint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−1≤0</m:t>
                    </m:r>
                  </m:oMath>
                </a14:m>
                <a:r>
                  <a:rPr lang="en-US" altLang="ko-KR" sz="2400" dirty="0"/>
                  <a:t>, the </a:t>
                </a:r>
                <a:r>
                  <a:rPr lang="en-US" altLang="ko-KR" sz="2400" dirty="0" err="1"/>
                  <a:t>Lagrangian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𝛌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is denoted by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1800" dirty="0" smtClean="0"/>
                  <a:t>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</a:t>
                </a:r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5184"/>
            <a:ext cx="11167856" cy="75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</a:t>
                </a:r>
                <a:r>
                  <a:rPr lang="en-US" altLang="ko-KR" dirty="0" smtClean="0"/>
                  <a:t>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2400" dirty="0" smtClean="0"/>
                  <a:t>Stationarity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b="1" dirty="0"/>
                  <a:t> </a:t>
                </a:r>
                <a:r>
                  <a:rPr lang="en-US" altLang="ko-KR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we get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852936"/>
            <a:ext cx="11167856" cy="122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613022"/>
            <a:ext cx="11167856" cy="103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Lagrangian</a:t>
            </a:r>
            <a:r>
              <a:rPr lang="en-US" altLang="ko-KR" dirty="0"/>
              <a:t> multiplier and </a:t>
            </a:r>
            <a:r>
              <a:rPr lang="en-US" altLang="ko-KR" dirty="0" err="1"/>
              <a:t>Karush</a:t>
            </a:r>
            <a:r>
              <a:rPr lang="en-US" altLang="ko-KR" dirty="0"/>
              <a:t>-Kuhn-Tucker (KKT)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Stationarity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457200" lvl="1" indent="0">
              <a:buNone/>
            </a:pPr>
            <a:r>
              <a:rPr lang="en-US" altLang="ko-KR" sz="2400" dirty="0" smtClean="0"/>
              <a:t>	and it is equivalent to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766129"/>
            <a:ext cx="11167856" cy="128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359696" y="4903821"/>
            <a:ext cx="3528392" cy="402363"/>
            <a:chOff x="5804975" y="5517232"/>
            <a:chExt cx="3528392" cy="40236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804975" y="5517232"/>
              <a:ext cx="352839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𝒈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altLang="ko-KR" sz="2400" dirty="0" smtClean="0"/>
                  <a:t>Complementary slackness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400" dirty="0"/>
                  <a:t>, cannot be satisfied simultaneously,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will be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(0,0,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r="33710"/>
          <a:stretch/>
        </p:blipFill>
        <p:spPr bwMode="auto">
          <a:xfrm>
            <a:off x="3623734" y="3046520"/>
            <a:ext cx="4978400" cy="7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ko-KR" sz="2400" dirty="0" smtClean="0"/>
                  <a:t>Dual feasibility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sz="2400" i="1" dirty="0"/>
                  <a:t> </a:t>
                </a:r>
                <a:r>
                  <a:rPr lang="en-US" altLang="ko-KR" sz="2400" dirty="0"/>
                  <a:t>for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endParaRPr lang="en-US" altLang="ko-KR" sz="2400" dirty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3.1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3.2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3.3 </a:t>
                </a:r>
                <a:r>
                  <a:rPr lang="en-US" altLang="ko-KR" sz="2400" dirty="0"/>
                  <a:t>If none of them are met,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 are automatically zero, and the problem becomes the optimization with no restrictions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</a:t>
                </a:r>
              </a:p>
              <a:p>
                <a:pPr marL="457200" lvl="1" indent="0" algn="just">
                  <a:buNone/>
                </a:pPr>
                <a:endParaRPr lang="en-US" altLang="ko-KR" sz="240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Illustration of KKT condition using a toy example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81524"/>
            <a:ext cx="9673571" cy="3239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Ascertainment Bias-corrected Heritability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Families are ascertained due to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conditional likelihood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log of the conditional likelihood</a:t>
            </a:r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8"/>
          <a:stretch/>
        </p:blipFill>
        <p:spPr bwMode="auto">
          <a:xfrm>
            <a:off x="3791744" y="2547563"/>
            <a:ext cx="4850395" cy="121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r="33165"/>
          <a:stretch/>
        </p:blipFill>
        <p:spPr bwMode="auto">
          <a:xfrm>
            <a:off x="4520567" y="4131739"/>
            <a:ext cx="3392748" cy="113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6113"/>
          <a:stretch/>
        </p:blipFill>
        <p:spPr bwMode="auto">
          <a:xfrm>
            <a:off x="3791744" y="5643907"/>
            <a:ext cx="4850396" cy="5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Ascertainment Bias-corrected Heritability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Global lower bound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𝑁𝑃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𝛉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lower bound of 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upper bound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At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can be obtained </a:t>
                </a:r>
                <a:r>
                  <a:rPr lang="en-US" altLang="ko-KR" dirty="0" smtClean="0"/>
                  <a:t>by: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dirty="0"/>
                  <a:t> is the entropy.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can be defined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/>
                      </a:rPr>
                      <m:t>constant</m:t>
                    </m:r>
                  </m:oMath>
                </a14:m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40" b="50000"/>
          <a:stretch/>
        </p:blipFill>
        <p:spPr bwMode="auto">
          <a:xfrm>
            <a:off x="4170542" y="2420888"/>
            <a:ext cx="4339850" cy="58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9" y="4895878"/>
            <a:ext cx="11167856" cy="103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2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050969"/>
            <a:ext cx="7400177" cy="344154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17994" y="2337673"/>
            <a:ext cx="0" cy="32804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6106" y="3872769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Height</a:t>
            </a:r>
            <a:endParaRPr lang="ko-KR" altLang="en-US" sz="20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143672" y="5659968"/>
            <a:ext cx="6120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52006" y="5814056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Age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696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Ascertainment Bias-corrected Heritability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</p:spPr>
            <p:txBody>
              <a:bodyPr>
                <a:norm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smtClean="0"/>
                  <a:t>Therefore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i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is simply given by: 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r="15419" b="50000"/>
          <a:stretch/>
        </p:blipFill>
        <p:spPr bwMode="auto">
          <a:xfrm>
            <a:off x="2351584" y="2564904"/>
            <a:ext cx="7620000" cy="4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367808" y="3068960"/>
            <a:ext cx="2520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181832" y="3068960"/>
            <a:ext cx="114697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1762" y="3140968"/>
            <a:ext cx="320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Expectation step of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 algorithm for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randomly selected families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0"/>
          <a:stretch/>
        </p:blipFill>
        <p:spPr bwMode="auto">
          <a:xfrm>
            <a:off x="1703512" y="4942154"/>
            <a:ext cx="9414431" cy="10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2" y="5662234"/>
            <a:ext cx="11167856" cy="86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81832" y="3150652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8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077072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observed Fisher information matrix is given by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and it is equivalent to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463600"/>
            <a:ext cx="11167856" cy="14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933056"/>
            <a:ext cx="11167856" cy="249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7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r>
                      <a:rPr lang="en-US" altLang="ko-KR" b="1" i="1">
                        <a:latin typeface="Cambria Math"/>
                      </a:rPr>
                      <m:t>𝛃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>
                        <a:latin typeface="Cambria Math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9"/>
          <a:stretch/>
        </p:blipFill>
        <p:spPr bwMode="auto">
          <a:xfrm>
            <a:off x="2711624" y="2564904"/>
            <a:ext cx="7343016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3"/>
          <a:stretch/>
        </p:blipFill>
        <p:spPr bwMode="auto">
          <a:xfrm>
            <a:off x="1846919" y="4293096"/>
            <a:ext cx="9072425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76" y="4941168"/>
            <a:ext cx="3785668" cy="1681724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6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Simulation settings</a:t>
                </a:r>
              </a:p>
              <a:p>
                <a:pPr lvl="1"/>
                <a:r>
                  <a:rPr lang="en-US" altLang="ko-KR" dirty="0"/>
                  <a:t>One </a:t>
                </a:r>
                <a:r>
                  <a:rPr lang="en-US" altLang="ko-KR" dirty="0"/>
                  <a:t>causal SNP with MAF of 0.2 &amp; </a:t>
                </a:r>
                <a:r>
                  <a:rPr lang="en-US" altLang="ko-KR" i="1" dirty="0"/>
                  <a:t>h</a:t>
                </a:r>
                <a:r>
                  <a:rPr lang="en-US" altLang="ko-KR" i="1" baseline="-25000" dirty="0"/>
                  <a:t>a</a:t>
                </a:r>
                <a:r>
                  <a:rPr lang="en-US" altLang="ko-KR" i="1" baseline="30000" dirty="0"/>
                  <a:t>2 </a:t>
                </a:r>
                <a:r>
                  <a:rPr lang="en-US" altLang="ko-KR" dirty="0"/>
                  <a:t>: </a:t>
                </a:r>
                <a:r>
                  <a:rPr lang="en-US" altLang="ko-KR" dirty="0"/>
                  <a:t>0.005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=0.1253).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No environmental effect</a:t>
                </a:r>
              </a:p>
              <a:p>
                <a:pPr lvl="1"/>
                <a:r>
                  <a:rPr lang="en-US" altLang="ko-KR" i="1" dirty="0"/>
                  <a:t>h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 : </a:t>
                </a:r>
                <a:r>
                  <a:rPr lang="en-US" altLang="ko-KR" dirty="0"/>
                  <a:t>0.05, 0.2 </a:t>
                </a:r>
                <a:r>
                  <a:rPr lang="en-US" altLang="ko-KR" dirty="0"/>
                  <a:t>and 0.4 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q</a:t>
                </a:r>
                <a:r>
                  <a:rPr lang="en-US" altLang="ko-KR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/>
                  <a:t>0.05, 0.1 </a:t>
                </a:r>
                <a:r>
                  <a:rPr lang="en-US" altLang="ko-KR" dirty="0"/>
                  <a:t>and </a:t>
                </a:r>
                <a:r>
                  <a:rPr lang="en-US" altLang="ko-KR" dirty="0"/>
                  <a:t>0.2</a:t>
                </a:r>
                <a:endParaRPr lang="en-US" altLang="ko-KR" dirty="0"/>
              </a:p>
              <a:p>
                <a:r>
                  <a:rPr lang="en-US" altLang="ko-KR" dirty="0"/>
                  <a:t>Simulation </a:t>
                </a:r>
                <a:r>
                  <a:rPr lang="en-US" altLang="ko-KR" dirty="0"/>
                  <a:t>studies were conducted under two different scenarios where </a:t>
                </a:r>
                <a:r>
                  <a:rPr lang="en-US" altLang="ko-KR" b="1" dirty="0"/>
                  <a:t>families were either randomly selected (scenario 1)</a:t>
                </a:r>
                <a:r>
                  <a:rPr lang="en-US" altLang="ko-KR" dirty="0"/>
                  <a:t> or</a:t>
                </a:r>
                <a:r>
                  <a:rPr lang="en-US" altLang="ko-KR" b="1" dirty="0"/>
                  <a:t> </a:t>
                </a:r>
                <a:r>
                  <a:rPr lang="en-US" altLang="ko-KR" b="1" dirty="0" smtClean="0"/>
                  <a:t/>
                </a:r>
                <a:br>
                  <a:rPr lang="en-US" altLang="ko-KR" b="1" dirty="0" smtClean="0"/>
                </a:br>
                <a:r>
                  <a:rPr lang="en-US" altLang="ko-KR" b="1" dirty="0" smtClean="0"/>
                  <a:t>ascertained </a:t>
                </a:r>
                <a:r>
                  <a:rPr lang="en-US" altLang="ko-KR" b="1" dirty="0"/>
                  <a:t>with </a:t>
                </a:r>
                <a:r>
                  <a:rPr lang="en-US" altLang="ko-KR" b="1" dirty="0" err="1"/>
                  <a:t>probands</a:t>
                </a:r>
                <a:r>
                  <a:rPr lang="en-US" altLang="ko-KR" b="1" dirty="0"/>
                  <a:t> (scenario 2</a:t>
                </a:r>
                <a:r>
                  <a:rPr lang="en-US" altLang="ko-KR" b="1" dirty="0"/>
                  <a:t>)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For Scenario 1, 500 families were generated.</a:t>
                </a:r>
              </a:p>
              <a:p>
                <a:pPr lvl="1"/>
                <a:r>
                  <a:rPr lang="en-US" altLang="ko-KR" dirty="0"/>
                  <a:t>For Scenario 2, 50,000 families were generated and 500 </a:t>
                </a:r>
                <a:r>
                  <a:rPr lang="en-US" altLang="ko-KR" dirty="0" err="1"/>
                  <a:t>probands</a:t>
                </a:r>
                <a:r>
                  <a:rPr lang="en-US" altLang="ko-KR" dirty="0"/>
                  <a:t> were selected from affected individuals. </a:t>
                </a:r>
              </a:p>
              <a:p>
                <a:r>
                  <a:rPr lang="en-US" altLang="ko-KR" dirty="0"/>
                  <a:t>All results were compared with GCTA.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  <a:blipFill rotWithShape="1">
                <a:blip r:embed="rId2"/>
                <a:stretch>
                  <a:fillRect l="-722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</a:t>
            </a:r>
            <a:r>
              <a:rPr lang="en-US" altLang="ko-KR" sz="1400" b="1" dirty="0" smtClean="0"/>
              <a:t>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</a:t>
            </a:r>
            <a:r>
              <a:rPr lang="en-US" altLang="ko-KR" sz="1400" b="1" dirty="0">
                <a:solidFill>
                  <a:schemeClr val="bg1"/>
                </a:solidFill>
              </a:rPr>
              <a:t>to GWAS of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from </a:t>
                </a:r>
                <a:r>
                  <a:rPr lang="en-US" altLang="ko-KR" b="1" dirty="0"/>
                  <a:t>randomly </a:t>
                </a:r>
                <a:r>
                  <a:rPr lang="en-US" altLang="ko-KR" b="1" dirty="0"/>
                  <a:t>selected families (scenario 1)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t="224" r="13379" b="10290"/>
          <a:stretch/>
        </p:blipFill>
        <p:spPr bwMode="auto">
          <a:xfrm>
            <a:off x="1284871" y="2590782"/>
            <a:ext cx="3891349" cy="418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Users\김원지\Documents\WJ_codes\LTM_heritability\figure and table\fig2_box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18" y="2584959"/>
            <a:ext cx="4246915" cy="424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b="1" dirty="0"/>
                  <a:t>from ascertained families </a:t>
                </a:r>
                <a:r>
                  <a:rPr lang="en-US" altLang="ko-KR" b="1" dirty="0"/>
                  <a:t>(scenario </a:t>
                </a:r>
                <a:r>
                  <a:rPr lang="en-US" altLang="ko-KR" b="1" dirty="0"/>
                  <a:t>2)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r="13306" b="9512"/>
          <a:stretch/>
        </p:blipFill>
        <p:spPr bwMode="auto">
          <a:xfrm>
            <a:off x="4214627" y="2438427"/>
            <a:ext cx="3849155" cy="430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𝒉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/>
                  <a:t>1 and scenario 2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  <a:blipFill rotWithShape="1">
                <a:blip r:embed="rId2"/>
                <a:stretch>
                  <a:fillRect l="-722" t="-7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59" y="3263966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19" y="3263966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43472" y="2879178"/>
            <a:ext cx="418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Randomly selected family (Scenario 1)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32104" y="2852936"/>
            <a:ext cx="343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Ascertained family (Scenario 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6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r>
                      <a:rPr lang="en-US" altLang="ko-KR" b="1" i="1">
                        <a:latin typeface="Cambria Math"/>
                      </a:rPr>
                      <m:t>𝜷</m:t>
                    </m:r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 and scenario 2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  <a:blipFill rotWithShape="1">
                <a:blip r:embed="rId2"/>
                <a:stretch>
                  <a:fillRect l="-722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43472" y="2879178"/>
            <a:ext cx="418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Randomly selected family (Scenario 1)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32104" y="2852936"/>
            <a:ext cx="343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Ascertained family (Scenario 2)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2" y="3324716"/>
            <a:ext cx="5097222" cy="276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14" y="3318133"/>
            <a:ext cx="5089763" cy="276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3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</a:t>
            </a:r>
            <a:r>
              <a:rPr lang="en-US" altLang="ko-KR" dirty="0" smtClean="0"/>
              <a:t>analysis (T2D)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869160"/>
          </a:xfrm>
        </p:spPr>
        <p:txBody>
          <a:bodyPr>
            <a:normAutofit/>
          </a:bodyPr>
          <a:lstStyle/>
          <a:p>
            <a:r>
              <a:rPr lang="en-US" altLang="ko-KR" dirty="0"/>
              <a:t>Applications of LTMH and CEST to T2D</a:t>
            </a:r>
          </a:p>
          <a:p>
            <a:pPr lvl="1"/>
            <a:r>
              <a:rPr lang="en-US" altLang="ko-KR" dirty="0"/>
              <a:t>Seoul national university hospital recruited</a:t>
            </a:r>
            <a:br>
              <a:rPr lang="en-US" altLang="ko-KR" dirty="0"/>
            </a:br>
            <a:r>
              <a:rPr lang="en-US" altLang="ko-KR" dirty="0"/>
              <a:t>681 </a:t>
            </a:r>
            <a:r>
              <a:rPr lang="en-US" altLang="ko-KR" dirty="0" err="1"/>
              <a:t>probands</a:t>
            </a:r>
            <a:r>
              <a:rPr lang="en-US" altLang="ko-KR" dirty="0"/>
              <a:t> affected to T2D. </a:t>
            </a:r>
          </a:p>
          <a:p>
            <a:pPr lvl="1"/>
            <a:r>
              <a:rPr lang="en-US" altLang="ko-KR" dirty="0"/>
              <a:t>This study preferentially included T2D </a:t>
            </a:r>
            <a:br>
              <a:rPr lang="en-US" altLang="ko-KR" dirty="0"/>
            </a:br>
            <a:r>
              <a:rPr lang="en-US" altLang="ko-KR" dirty="0"/>
              <a:t>patients with a positive family history of T2D </a:t>
            </a:r>
            <a:br>
              <a:rPr lang="en-US" altLang="ko-KR" dirty="0"/>
            </a:br>
            <a:r>
              <a:rPr lang="en-US" altLang="ko-KR" dirty="0"/>
              <a:t>in first-degree relatives. </a:t>
            </a:r>
          </a:p>
          <a:p>
            <a:pPr lvl="1"/>
            <a:r>
              <a:rPr lang="en-US" altLang="ko-KR" dirty="0"/>
              <a:t>After excluding subjects without age </a:t>
            </a:r>
            <a:br>
              <a:rPr lang="en-US" altLang="ko-KR" dirty="0"/>
            </a:br>
            <a:r>
              <a:rPr lang="en-US" altLang="ko-KR" dirty="0"/>
              <a:t>information, we have 648 </a:t>
            </a:r>
            <a:r>
              <a:rPr lang="en-US" altLang="ko-KR" dirty="0" err="1"/>
              <a:t>probands</a:t>
            </a:r>
            <a:r>
              <a:rPr lang="en-US" altLang="ko-KR" dirty="0"/>
              <a:t> and </a:t>
            </a:r>
            <a:br>
              <a:rPr lang="en-US" altLang="ko-KR" dirty="0"/>
            </a:br>
            <a:r>
              <a:rPr lang="en-US" altLang="ko-KR" dirty="0"/>
              <a:t>4,149 non-</a:t>
            </a:r>
            <a:r>
              <a:rPr lang="en-US" altLang="ko-KR" dirty="0" err="1"/>
              <a:t>probands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/>
              <a:t>Application to heritability estimation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9016" b="10471"/>
          <a:stretch/>
        </p:blipFill>
        <p:spPr bwMode="auto">
          <a:xfrm>
            <a:off x="6450910" y="1268760"/>
            <a:ext cx="5500611" cy="530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8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556792"/>
            <a:ext cx="6887617" cy="45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821587"/>
            <a:ext cx="3330864" cy="5847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</a:t>
            </a:r>
            <a:r>
              <a:rPr lang="en-US" altLang="ko-KR" dirty="0" smtClean="0"/>
              <a:t>analysis (T2D)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Applications of LTMH and CEST to T2D</a:t>
                </a:r>
              </a:p>
              <a:p>
                <a:pPr lvl="1"/>
                <a:r>
                  <a:rPr lang="en-US" altLang="ko-KR" dirty="0"/>
                  <a:t>Estimated heritability of T2D was 29.44%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(</a:t>
                </a:r>
                <a:r>
                  <a:rPr lang="en-US" altLang="ko-KR" dirty="0"/>
                  <a:t>P-value = 1.20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dirty="0"/>
                  <a:t>10</a:t>
                </a:r>
                <a:r>
                  <a:rPr lang="en-US" altLang="ko-KR" baseline="30000" dirty="0"/>
                  <a:t>-5</a:t>
                </a:r>
                <a:r>
                  <a:rPr lang="en-US" altLang="ko-KR" dirty="0"/>
                  <a:t>).</a:t>
                </a:r>
              </a:p>
              <a:p>
                <a:pPr lvl="1"/>
                <a:r>
                  <a:rPr lang="en-US" altLang="ko-KR" dirty="0"/>
                  <a:t>This finding is slightly overestimated in comparison to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other </a:t>
                </a:r>
                <a:r>
                  <a:rPr lang="en-US" altLang="ko-KR" dirty="0"/>
                  <a:t>determinations of heritability estimates for T2D (26%)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using </a:t>
                </a:r>
                <a:r>
                  <a:rPr lang="en-US" altLang="ko-KR" dirty="0"/>
                  <a:t>the ACE model based on twin data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(</a:t>
                </a:r>
                <a:r>
                  <a:rPr lang="en-US" altLang="ko-KR" dirty="0" err="1"/>
                  <a:t>Poulsen</a:t>
                </a:r>
                <a:r>
                  <a:rPr lang="en-US" altLang="ko-KR" dirty="0"/>
                  <a:t>, P., et </a:t>
                </a:r>
                <a:r>
                  <a:rPr lang="en-US" altLang="ko-KR" dirty="0"/>
                  <a:t>al, 1999)</a:t>
                </a:r>
              </a:p>
              <a:p>
                <a:pPr lvl="1"/>
                <a:r>
                  <a:rPr lang="en-US" altLang="ko-KR" dirty="0"/>
                  <a:t>The coefficient estimate for non-standardized age was </a:t>
                </a:r>
                <a:r>
                  <a:rPr lang="en-US" altLang="ko-KR" dirty="0"/>
                  <a:t>0.051.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16832"/>
                <a:ext cx="10972800" cy="4869160"/>
              </a:xfrm>
              <a:blipFill rotWithShape="1">
                <a:blip r:embed="rId4"/>
                <a:stretch>
                  <a:fillRect l="-722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/>
              <a:t>Application to heritability estimation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S-LAM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1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</a:t>
            </a:r>
            <a:r>
              <a:rPr lang="en-US" altLang="ko-KR" dirty="0" smtClean="0"/>
              <a:t>analysis (S-LAM)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869160"/>
          </a:xfrm>
        </p:spPr>
        <p:txBody>
          <a:bodyPr>
            <a:normAutofit/>
          </a:bodyPr>
          <a:lstStyle/>
          <a:p>
            <a:pPr>
              <a:spcAft>
                <a:spcPts val="2000"/>
              </a:spcAft>
            </a:pPr>
            <a:r>
              <a:rPr lang="en-US" altLang="ko-KR" dirty="0" err="1"/>
              <a:t>Lymphangioleiomyomatosis</a:t>
            </a:r>
            <a:r>
              <a:rPr lang="en-US" altLang="ko-KR" dirty="0"/>
              <a:t> (LAM) is a </a:t>
            </a:r>
            <a:br>
              <a:rPr lang="en-US" altLang="ko-KR" dirty="0"/>
            </a:br>
            <a:r>
              <a:rPr lang="en-US" altLang="ko-KR" dirty="0"/>
              <a:t>rare disease affecting women of child-bearing </a:t>
            </a:r>
            <a:br>
              <a:rPr lang="en-US" altLang="ko-KR" dirty="0"/>
            </a:br>
            <a:r>
              <a:rPr lang="en-US" altLang="ko-KR" dirty="0"/>
              <a:t>age, usually in their 30s and 40s.</a:t>
            </a:r>
          </a:p>
          <a:p>
            <a:pPr>
              <a:spcAft>
                <a:spcPts val="2000"/>
              </a:spcAft>
            </a:pPr>
            <a:r>
              <a:rPr lang="en-US" altLang="ko-KR" b="1" dirty="0" smtClean="0"/>
              <a:t>sporadic </a:t>
            </a:r>
            <a:r>
              <a:rPr lang="en-US" altLang="ko-KR" b="1" dirty="0"/>
              <a:t>LAM (S-LAM) : </a:t>
            </a:r>
            <a:r>
              <a:rPr lang="en-US" altLang="ko-KR" dirty="0"/>
              <a:t>for patients with </a:t>
            </a:r>
            <a:br>
              <a:rPr lang="en-US" altLang="ko-KR" dirty="0"/>
            </a:br>
            <a:r>
              <a:rPr lang="en-US" altLang="ko-KR" dirty="0"/>
              <a:t>LAM not associated with tuberous sclerosis </a:t>
            </a:r>
            <a:br>
              <a:rPr lang="en-US" altLang="ko-KR" dirty="0"/>
            </a:br>
            <a:r>
              <a:rPr lang="en-US" altLang="ko-KR" dirty="0"/>
              <a:t>complex (TSC),  </a:t>
            </a:r>
            <a:br>
              <a:rPr lang="en-US" altLang="ko-KR" dirty="0"/>
            </a:br>
            <a:r>
              <a:rPr lang="en-US" altLang="ko-KR" b="1" dirty="0"/>
              <a:t>TSC-LAM</a:t>
            </a:r>
            <a:r>
              <a:rPr lang="en-US" altLang="ko-KR" dirty="0"/>
              <a:t> : LAM associated with TSC which </a:t>
            </a:r>
            <a:br>
              <a:rPr lang="en-US" altLang="ko-KR" dirty="0"/>
            </a:br>
            <a:r>
              <a:rPr lang="en-US" altLang="ko-KR" dirty="0"/>
              <a:t>is due to mutations in either </a:t>
            </a:r>
            <a:r>
              <a:rPr lang="en-US" altLang="ko-KR" i="1" dirty="0"/>
              <a:t>TSC1 or TSC2</a:t>
            </a:r>
            <a:r>
              <a:rPr lang="en-US" altLang="ko-KR" dirty="0"/>
              <a:t>.</a:t>
            </a:r>
          </a:p>
          <a:p>
            <a:pPr>
              <a:spcAft>
                <a:spcPts val="2000"/>
              </a:spcAft>
            </a:pPr>
            <a:r>
              <a:rPr lang="en-US" altLang="ko-KR" b="1" dirty="0" smtClean="0"/>
              <a:t>Hypothesis </a:t>
            </a:r>
            <a:r>
              <a:rPr lang="en-US" altLang="ko-KR" b="1" dirty="0"/>
              <a:t>: </a:t>
            </a:r>
            <a:r>
              <a:rPr lang="en-US" altLang="ko-KR" dirty="0"/>
              <a:t>DNA sequence variants outside of </a:t>
            </a:r>
            <a:r>
              <a:rPr lang="en-US" altLang="ko-KR" i="1" dirty="0"/>
              <a:t>TSC2</a:t>
            </a:r>
            <a:r>
              <a:rPr lang="en-US" altLang="ko-KR" dirty="0"/>
              <a:t>/</a:t>
            </a:r>
            <a:r>
              <a:rPr lang="en-US" altLang="ko-KR" i="1" dirty="0"/>
              <a:t>TSC1</a:t>
            </a:r>
            <a:r>
              <a:rPr lang="en-US" altLang="ko-KR" dirty="0"/>
              <a:t> might be associated with S-LAM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</a:t>
            </a:r>
            <a:r>
              <a:rPr lang="en-US" altLang="ko-KR" sz="1400" b="1" dirty="0" smtClean="0"/>
              <a:t>S-LAM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65" y="1628800"/>
            <a:ext cx="45243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3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원지\Documents\WJ_codes\LAM\figure and table\ERJ\Figur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0" y="873715"/>
            <a:ext cx="5116922" cy="58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</a:t>
            </a:r>
            <a:r>
              <a:rPr lang="en-US" altLang="ko-KR" dirty="0" smtClean="0"/>
              <a:t>analysis (S-LAM)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16832"/>
            <a:ext cx="6134472" cy="4869160"/>
          </a:xfrm>
        </p:spPr>
        <p:txBody>
          <a:bodyPr>
            <a:normAutofit/>
          </a:bodyPr>
          <a:lstStyle/>
          <a:p>
            <a:r>
              <a:rPr lang="en-US" altLang="ko-KR" b="1" dirty="0"/>
              <a:t>Case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S-LAM patients from 14 countries</a:t>
            </a:r>
          </a:p>
          <a:p>
            <a:r>
              <a:rPr lang="en-US" altLang="ko-KR" b="1" dirty="0"/>
              <a:t>Control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Healthy women from </a:t>
            </a:r>
            <a:r>
              <a:rPr lang="en-US" altLang="ko-KR" dirty="0" err="1"/>
              <a:t>COPDGene</a:t>
            </a:r>
            <a:r>
              <a:rPr lang="en-US" altLang="ko-KR" dirty="0"/>
              <a:t> dataset</a:t>
            </a:r>
          </a:p>
          <a:p>
            <a:r>
              <a:rPr lang="en-US" altLang="ko-KR" b="1" dirty="0"/>
              <a:t>Method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Conditional </a:t>
            </a:r>
            <a:r>
              <a:rPr lang="en-US" altLang="ko-KR" dirty="0"/>
              <a:t>logistic regression (CLR) using matched cases and controls (1:2). </a:t>
            </a:r>
            <a:br>
              <a:rPr lang="en-US" altLang="ko-KR" dirty="0"/>
            </a:br>
            <a:r>
              <a:rPr lang="en-US" altLang="ko-KR" dirty="0" smtClean="0"/>
              <a:t>- Two </a:t>
            </a:r>
            <a:r>
              <a:rPr lang="en-US" altLang="ko-KR" dirty="0"/>
              <a:t>PC scores with two largest eigenvalues and age </a:t>
            </a:r>
            <a:r>
              <a:rPr lang="en-US" altLang="ko-KR" dirty="0" smtClean="0"/>
              <a:t>were used for </a:t>
            </a:r>
            <a:r>
              <a:rPr lang="en-US" altLang="ko-KR" dirty="0"/>
              <a:t>matching.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</a:t>
            </a:r>
            <a:r>
              <a:rPr lang="en-US" altLang="ko-KR" sz="1400" b="1" dirty="0" smtClean="0"/>
              <a:t>S-LAM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S-LAM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3" y="2636912"/>
            <a:ext cx="5419725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93118"/>
            <a:ext cx="5402263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8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S-LAM</a:t>
            </a:r>
            <a:endParaRPr lang="ko-KR" altLang="ko-KR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064139"/>
                  </p:ext>
                </p:extLst>
              </p:nvPr>
            </p:nvGraphicFramePr>
            <p:xfrm>
              <a:off x="2495600" y="2636912"/>
              <a:ext cx="8098103" cy="1981359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864000"/>
                    <a:gridCol w="864000"/>
                  </a:tblGrid>
                  <a:tr h="46993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SNP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Minor/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major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alleles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MAF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/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Genotype Counts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160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b="1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CEST</a:t>
                          </a:r>
                          <a:endParaRPr lang="ko-KR" sz="1200" b="1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sz="105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108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299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8.51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1.58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b="1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62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343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444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316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i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b="1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-12</a:t>
                          </a:r>
                          <a:endParaRPr lang="ko-KR" sz="1200" b="1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58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479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064139"/>
                  </p:ext>
                </p:extLst>
              </p:nvPr>
            </p:nvGraphicFramePr>
            <p:xfrm>
              <a:off x="2495600" y="2636912"/>
              <a:ext cx="8098103" cy="1981359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864000"/>
                    <a:gridCol w="864000"/>
                  </a:tblGrid>
                  <a:tr h="46993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SNP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Minor/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major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alleles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MAF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/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Genotype Counts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160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b="1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CEST</a:t>
                          </a:r>
                          <a:endParaRPr lang="ko-KR" sz="1200" b="1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sz="105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108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299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735915" t="-107547" r="-100000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835915" t="-107547" b="-102830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62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343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444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316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735915" t="-207547" r="-100000" b="-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835915" t="-207547" b="-2830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sz="105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58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479</a:t>
                          </a:r>
                          <a:endParaRPr lang="ko-KR" sz="12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/>
              <a:t>In this study, I proposed a new method to estimate the heritability of a dichotomous trait based on the Liability Threshold Model for ascertained family-based samples.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A simulation study demonstrated that LTMH generally provides more accurate estimates of </a:t>
            </a:r>
            <a:r>
              <a:rPr lang="en-US" altLang="ko-KR" dirty="0" err="1"/>
              <a:t>heritabilities</a:t>
            </a:r>
            <a:r>
              <a:rPr lang="en-US" altLang="ko-KR" dirty="0"/>
              <a:t> than does GCTA, and the differences between these methods are substantial in the context of ascertained families.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Statistical performance of CEST analysis were also assessed. Despite of conservative property of CEST, I found that such inflation does not affect the statistical power of our analysis but certain modifications such as bootstrapping are necessary.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altLang="ko-KR" dirty="0"/>
              <a:t>However, there is a limitation that the proposed method is computationally intensive when the family size is large.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most significant computational burden arises from the calculation of conditional expectation in the E-step of the EM algorithm.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Therefore, the computational burden can be reduced by reducing the number of iterations for the EM algorithm or by approximating the moment of the multivariate truncated normal.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Despite several limitations, our proposed method successfully enabled heritability estimation of dichotomous traits in ascertained families, and this method may provide a promising strategy to estimate the narrow-sense heritability of various diseases.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5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smtClean="0"/>
                  <a:t>Heritability</a:t>
                </a:r>
                <a:r>
                  <a:rPr lang="en-US" altLang="ko-KR" dirty="0" smtClean="0"/>
                  <a:t> denotes the fraction of trait variance due to genetic factor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G</a:t>
                </a:r>
                <a:r>
                  <a:rPr lang="en-US" altLang="ko-KR" dirty="0" smtClean="0"/>
                  <a:t>) over the total trait variance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P</a:t>
                </a:r>
                <a:r>
                  <a:rPr lang="en-US" altLang="ko-KR" dirty="0" smtClean="0"/>
                  <a:t>).</a:t>
                </a:r>
              </a:p>
              <a:p>
                <a:r>
                  <a:rPr lang="en-US" altLang="ko-KR" dirty="0" smtClean="0"/>
                  <a:t>Often we need to know just the share of additive genetic component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A</a:t>
                </a:r>
                <a:r>
                  <a:rPr lang="en-US" altLang="ko-KR" dirty="0" smtClean="0"/>
                  <a:t>) responsible for trait variance.</a:t>
                </a:r>
              </a:p>
              <a:p>
                <a:pPr lvl="1"/>
                <a:r>
                  <a:rPr lang="en-US" altLang="ko-KR" sz="2400" dirty="0" smtClean="0"/>
                  <a:t>Broad-sense heritability </a:t>
                </a:r>
                <a:r>
                  <a:rPr lang="en-US" altLang="ko-KR" sz="2400" i="1" dirty="0" smtClean="0"/>
                  <a:t>H</a:t>
                </a:r>
                <a:r>
                  <a:rPr lang="en-US" altLang="ko-KR" sz="2400" baseline="30000" dirty="0" smtClean="0"/>
                  <a:t>2</a:t>
                </a:r>
                <a:endParaRPr lang="en-US" altLang="ko-KR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Narrow-sense heritability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Recent Improvements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Estimation of heritability on binary </a:t>
            </a:r>
            <a:r>
              <a:rPr lang="en-US" altLang="ko-KR" dirty="0" smtClean="0"/>
              <a:t>traits</a:t>
            </a:r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Linear Mixed Model (LMM) : GCTA, ...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Generalized Linear Mixed Model (GLMM) : BVC (logit), Gibbs sampling, ...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Bayesian approach : Beta-binomial, ...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Liability Threshold Model (LTM) : ACE model, SOLAR, ...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Liability </a:t>
            </a:r>
            <a:r>
              <a:rPr lang="en-US" altLang="ko-KR" dirty="0"/>
              <a:t>Threshold Model (LTM)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88840"/>
            <a:ext cx="7646640" cy="4425355"/>
          </a:xfrm>
        </p:spPr>
        <p:txBody>
          <a:bodyPr/>
          <a:lstStyle/>
          <a:p>
            <a:r>
              <a:rPr lang="en-US" altLang="ko-KR" b="1" dirty="0" smtClean="0"/>
              <a:t>Liability </a:t>
            </a:r>
            <a:r>
              <a:rPr lang="en-US" altLang="ko-KR" dirty="0" smtClean="0"/>
              <a:t>is a term used to describe all the genetic and environmental factors that contribute to the development of a multifactorial disorder. </a:t>
            </a:r>
          </a:p>
          <a:p>
            <a:r>
              <a:rPr lang="en-US" altLang="ko-KR" dirty="0" smtClean="0"/>
              <a:t>A lot of multifactorial traits display continuous variation such as height and intelligence.</a:t>
            </a:r>
          </a:p>
          <a:p>
            <a:r>
              <a:rPr lang="en-US" altLang="ko-KR" dirty="0" smtClean="0"/>
              <a:t>However, some multifactorial disorders such as diabetes mellitus and cancer display discontinuous variation with individuals either being affected or not.</a:t>
            </a:r>
          </a:p>
          <a:p>
            <a:r>
              <a:rPr lang="en-US" altLang="ko-KR" dirty="0" smtClean="0"/>
              <a:t>The threshold model allows this phenomenon to be explained.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806387"/>
            <a:ext cx="3532172" cy="601645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9912424" y="98072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912424" y="3462051"/>
            <a:ext cx="0" cy="31683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200456" y="3573016"/>
            <a:ext cx="0" cy="302433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 15"/>
          <p:cNvSpPr/>
          <p:nvPr/>
        </p:nvSpPr>
        <p:spPr>
          <a:xfrm>
            <a:off x="9984432" y="4221088"/>
            <a:ext cx="1785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Liability Threshold </a:t>
            </a:r>
            <a:r>
              <a:rPr lang="en-US" altLang="ko-KR" dirty="0" smtClean="0"/>
              <a:t>Model (LTM)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Liability is good to represent related individuals.</a:t>
                </a:r>
              </a:p>
              <a:p>
                <a:r>
                  <a:rPr lang="en-US" altLang="ko-KR" dirty="0" smtClean="0"/>
                  <a:t>If we assumed that liabilities of two related individuals follows a bivariate normal distribution </a:t>
                </a:r>
                <a:r>
                  <a:rPr lang="en-US" altLang="ko-KR" dirty="0"/>
                  <a:t>(BVN)</a:t>
                </a:r>
                <a:r>
                  <a:rPr lang="en-US" altLang="ko-KR" dirty="0" smtClean="0"/>
                  <a:t>, where both have a mean of 0 and standard deviation of 1, then surface of BVN for three correlation,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altLang="ko-KR" dirty="0" smtClean="0"/>
                  <a:t>,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739049"/>
            <a:ext cx="68103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25" y="3748744"/>
            <a:ext cx="2750138" cy="299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 in Liability Threshold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Polygenic model for bivariate liabilities of twin (ACE model)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79976" y="549298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Neale, M. C. C. L., &amp; </a:t>
            </a:r>
            <a:r>
              <a:rPr lang="en-US" altLang="ko-KR" sz="1100" dirty="0" err="1"/>
              <a:t>Cardon</a:t>
            </a:r>
            <a:r>
              <a:rPr lang="en-US" altLang="ko-KR" sz="1100" dirty="0"/>
              <a:t>, L. R. (2013). </a:t>
            </a:r>
            <a:r>
              <a:rPr lang="en-US" altLang="ko-KR" sz="1100" i="1" dirty="0"/>
              <a:t>Methodology for genetic studies of twins and families</a:t>
            </a:r>
            <a:r>
              <a:rPr lang="en-US" altLang="ko-KR" sz="1100" dirty="0"/>
              <a:t> (Vol. 67). Springer Science &amp; Business Media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564904"/>
            <a:ext cx="82296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6614</TotalTime>
  <Words>2671</Words>
  <Application>Microsoft Office PowerPoint</Application>
  <PresentationFormat>사용자 지정</PresentationFormat>
  <Paragraphs>475</Paragraphs>
  <Slides>47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49" baseType="lpstr">
      <vt:lpstr>Office 테마</vt:lpstr>
      <vt:lpstr>디자인 사용자 지정</vt:lpstr>
      <vt:lpstr>Heritability Estimation of Dichotomous phenotypes  Using a Liability Threshold Model on Ascertained Family-based Samples</vt:lpstr>
      <vt:lpstr>Heritability</vt:lpstr>
      <vt:lpstr>Heritability</vt:lpstr>
      <vt:lpstr>Heritability</vt:lpstr>
      <vt:lpstr>Heritability</vt:lpstr>
      <vt:lpstr>Recent Improvements</vt:lpstr>
      <vt:lpstr>Liability Threshold Model (LTM)</vt:lpstr>
      <vt:lpstr>Liability Threshold Model (LTM)</vt:lpstr>
      <vt:lpstr>Heritability in Liability Threshold Model</vt:lpstr>
      <vt:lpstr>Ascertainment bias</vt:lpstr>
      <vt:lpstr>Purpose of This Study</vt:lpstr>
      <vt:lpstr>Notations</vt:lpstr>
      <vt:lpstr>Notations</vt:lpstr>
      <vt:lpstr>Notations</vt:lpstr>
      <vt:lpstr>Disease Model</vt:lpstr>
      <vt:lpstr>Disease Model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Ascertainment Bias-corrected Heritability</vt:lpstr>
      <vt:lpstr>Ascertainment Bias-corrected Heritability</vt:lpstr>
      <vt:lpstr>Ascertainment Bias-corrected Heritability</vt:lpstr>
      <vt:lpstr>Conditional Expected Score Test (CEST)</vt:lpstr>
      <vt:lpstr>Conditional Expected Score Test (CEST)</vt:lpstr>
      <vt:lpstr>Conditional Expected Score Test (CEST)</vt:lpstr>
      <vt:lpstr>Simulation Settings</vt:lpstr>
      <vt:lpstr>Simulation study (2,000 replicates)</vt:lpstr>
      <vt:lpstr>Simulation study (2,000 replicates)</vt:lpstr>
      <vt:lpstr>Simulation study (2,000 replicates)</vt:lpstr>
      <vt:lpstr>Simulation study (2,000 replicates)</vt:lpstr>
      <vt:lpstr>Real data analysis (T2D)</vt:lpstr>
      <vt:lpstr>Real data analysis (T2D)</vt:lpstr>
      <vt:lpstr>Real data analysis (S-LAM)</vt:lpstr>
      <vt:lpstr>Real data analysis (S-LAM)</vt:lpstr>
      <vt:lpstr>Application to GWAS of LAM</vt:lpstr>
      <vt:lpstr>Application to GWAS of LAM</vt:lpstr>
      <vt:lpstr>Conclusion and Discussion</vt:lpstr>
      <vt:lpstr>Conclusion and Discussion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418</cp:revision>
  <dcterms:created xsi:type="dcterms:W3CDTF">2014-12-06T14:31:55Z</dcterms:created>
  <dcterms:modified xsi:type="dcterms:W3CDTF">2019-01-23T17:06:38Z</dcterms:modified>
</cp:coreProperties>
</file>